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1.png" ContentType="image/png"/>
  <Override PartName="/ppt/media/image2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</p:sldMasterIdLst>
  <p:notesMasterIdLst>
    <p:notesMasterId r:id="rId24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notesMaster" Target="notesMasters/notesMaster1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dt" idx="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ftr" idx="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sldNum" idx="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5FB8CE2-050D-4A1B-99E8-5F96796B84E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59CE9C-4C63-436D-AAE5-5D6100A0A260}" type="slidenum">
              <a:rPr b="0" lang="bg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89FE4D-4BB5-45F6-AB2D-A12B643E1E8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CA1BF45-EA9A-4F88-87C0-207019158DA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5AEF99-066D-4399-8CF3-5C1D157A64B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9ACD23C-97DE-470E-95F6-CEFD36A6CE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63CF937-8CEA-4073-8FED-C6342F1D50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4EE11F7-D498-4B37-9AE6-FB62B963FA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C86062B-5BB3-4808-92E0-A2738EEED2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2D4A55C-693F-4C54-A540-116BA21AC1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FF8085D-2067-47ED-A6D6-A7F545AB4F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9EA5841-0EF7-4169-A058-540E95A227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CDBD3552-8C8E-4FA2-AD51-6F58BDA8D5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7034CE-E982-4E6C-81AB-94C79D77E10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0B82EC2-CD7D-4B4D-A180-BFA8B501E3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63586063-D709-48CF-A2D3-8A87507B09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99837AB7-45B6-480C-823C-91FA04E208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5AC556-3242-4FC6-B9EB-5858BC1A826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DBB8819-652F-4DD5-A133-4566C1D9A4D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89AB50-982A-4C7C-A568-9A6CFCE1D44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ABB358-28A6-4D14-A655-22676F74621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4883E93-FE7D-4E25-A598-C12DC1B86E5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785B7B2-2CD4-4B3E-A95A-101C8265880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2F39E0-FCAB-4677-95D1-D6AFB20CDB5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E6AC14-E7B5-4B08-B0D7-757BB0574481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6541842-B93E-41BA-8691-FF95406AC949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91FFC6-1020-489A-869B-D8DC8181C1E3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dt" idx="12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13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4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57779E-17A9-4113-B1F4-B6CC49536A2E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137160"/>
            <a:ext cx="4114440" cy="571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 rot="5400000">
            <a:off x="1154880" y="-125640"/>
            <a:ext cx="2262600" cy="411444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1884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15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16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17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0165E7-155C-4357-806E-752ACC4F0087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 rot="5400000">
            <a:off x="2366280" y="1085400"/>
            <a:ext cx="2925360" cy="10285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 rot="5400000">
            <a:off x="271080" y="94680"/>
            <a:ext cx="2925360" cy="30096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36904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18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19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20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41F3C7-9A35-4E6A-9D8C-0072770024D5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43080" y="1065240"/>
            <a:ext cx="3885840" cy="7347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dt" idx="21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22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sldNum" idx="23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53A4B1-95A4-454D-A628-0B667B7B63EE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8600" y="137160"/>
            <a:ext cx="4114440" cy="571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28600" y="800280"/>
            <a:ext cx="4114440" cy="22626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86943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24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ftr" idx="25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sldNum" idx="26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29D3D6-69DE-4DBB-B7CF-277D418BB065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1080" y="2203560"/>
            <a:ext cx="3885840" cy="6807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/>
          </a:bodyPr>
          <a:p>
            <a:pPr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1080" y="1453320"/>
            <a:ext cx="3885840" cy="7498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b">
            <a:normAutofit fontScale="36976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27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ftr" idx="28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sldNum" idx="29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78ED97-3550-4BA1-9DF5-0A4F08EAC0C0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8600" y="137160"/>
            <a:ext cx="4114440" cy="571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228600" y="800280"/>
            <a:ext cx="2018880" cy="22626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21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2324160" y="800280"/>
            <a:ext cx="2018880" cy="22626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214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0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1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2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A22FA1-A6FB-450D-9F5F-F469E04A057A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28600" y="137160"/>
            <a:ext cx="4114440" cy="571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28600" y="767520"/>
            <a:ext cx="2019600" cy="3196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b">
            <a:normAutofit fontScale="250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228600" y="1087560"/>
            <a:ext cx="2019600" cy="1975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7513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322360" y="767520"/>
            <a:ext cx="2020680" cy="3196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b">
            <a:normAutofit fontScale="250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2322360" y="1087560"/>
            <a:ext cx="2020680" cy="1975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7513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dt" idx="33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ftr" idx="34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8"/>
          <p:cNvSpPr>
            <a:spLocks noGrp="1"/>
          </p:cNvSpPr>
          <p:nvPr>
            <p:ph type="sldNum" idx="35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E4DF9-39DE-49DB-96BF-5D910078D834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8341"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12000" spc="-1" strike="noStrike">
                <a:solidFill>
                  <a:schemeClr val="dk1"/>
                </a:solidFill>
                <a:latin typeface="Arial"/>
                <a:ea typeface="Arial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2FA487-464F-4E21-A9BA-7E9E01455B61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28600" y="137160"/>
            <a:ext cx="4114440" cy="571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rmAutofit/>
          </a:bodyPr>
          <a:p>
            <a:pPr indent="0"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dt" idx="36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ftr" idx="37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sldNum" idx="38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36154B-28EE-4783-B5D4-AE329E9C143D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28600" y="136440"/>
            <a:ext cx="1503720" cy="5806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b">
            <a:normAutofit/>
          </a:bodyPr>
          <a:p>
            <a:pPr indent="0"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787400" y="136440"/>
            <a:ext cx="2555640" cy="29260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24394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228600" y="717480"/>
            <a:ext cx="1503720" cy="234504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1142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dt" idx="39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40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41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A8650A-B40A-4FC6-B6EA-ACC346CFFF61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6040" y="2400480"/>
            <a:ext cx="2742840" cy="2829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b">
            <a:normAutofit/>
          </a:bodyPr>
          <a:p>
            <a:pPr indent="0"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96040" y="306360"/>
            <a:ext cx="2742840" cy="205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18333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896040" y="2683800"/>
            <a:ext cx="2742840" cy="4021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t">
            <a:normAutofit fontScale="5713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42"/>
          </p:nvPr>
        </p:nvSpPr>
        <p:spPr>
          <a:xfrm>
            <a:off x="22860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ftr" idx="43"/>
          </p:nvPr>
        </p:nvSpPr>
        <p:spPr>
          <a:xfrm>
            <a:off x="1562040" y="3178080"/>
            <a:ext cx="144756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sldNum" idx="44"/>
          </p:nvPr>
        </p:nvSpPr>
        <p:spPr>
          <a:xfrm>
            <a:off x="3276720" y="3178080"/>
            <a:ext cx="1066320" cy="1821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22680" bIns="2268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E7AA3D-F684-417C-B36A-834D5DC43037}" type="slidenum">
              <a:rPr b="0" lang="bg" sz="6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96F46-A3B6-481D-A2B0-2AC3347E86B5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EF9EC3-4543-4A6D-B577-42936A5465A1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BEDE2E-B82F-4A56-839B-4C41D4C311B9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CBB3C3-69BC-409A-A528-3ADE2CF3EE59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355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787730-4E6A-419A-8968-58CFA9F9732D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1218"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586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997D0D0-9335-48CF-BAF3-98A9C1F254D3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A4C322-14CB-4EDB-AC0F-F7D27F2BD814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29;p25" descr=""/>
          <p:cNvPicPr/>
          <p:nvPr/>
        </p:nvPicPr>
        <p:blipFill>
          <a:blip r:embed="rId1"/>
          <a:stretch/>
        </p:blipFill>
        <p:spPr>
          <a:xfrm>
            <a:off x="0" y="-2520"/>
            <a:ext cx="9181800" cy="5164560"/>
          </a:xfrm>
          <a:prstGeom prst="rect">
            <a:avLst/>
          </a:prstGeom>
          <a:ln w="0">
            <a:noFill/>
          </a:ln>
        </p:spPr>
      </p:pic>
      <p:sp>
        <p:nvSpPr>
          <p:cNvPr id="110" name="Google Shape;130;p25"/>
          <p:cNvSpPr/>
          <p:nvPr/>
        </p:nvSpPr>
        <p:spPr>
          <a:xfrm>
            <a:off x="922680" y="1487880"/>
            <a:ext cx="729828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7500" spc="-1" strike="noStrike">
                <a:solidFill>
                  <a:srgbClr val="ffffff"/>
                </a:solidFill>
                <a:latin typeface="Arial"/>
                <a:ea typeface="Arial"/>
              </a:rPr>
              <a:t>HealthMap</a:t>
            </a:r>
            <a:endParaRPr b="0" lang="en-US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31;p25"/>
          <p:cNvSpPr/>
          <p:nvPr/>
        </p:nvSpPr>
        <p:spPr>
          <a:xfrm>
            <a:off x="2112840" y="2566800"/>
            <a:ext cx="4918320" cy="11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132;p25" descr=""/>
          <p:cNvPicPr/>
          <p:nvPr/>
        </p:nvPicPr>
        <p:blipFill>
          <a:blip r:embed="rId2"/>
          <a:srcRect l="491" t="0" r="69868" b="40659"/>
          <a:stretch/>
        </p:blipFill>
        <p:spPr>
          <a:xfrm>
            <a:off x="0" y="0"/>
            <a:ext cx="2295720" cy="258588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33;p25" descr=""/>
          <p:cNvPicPr/>
          <p:nvPr/>
        </p:nvPicPr>
        <p:blipFill>
          <a:blip r:embed="rId3"/>
          <a:srcRect l="0" t="50774" r="78588" b="0"/>
          <a:stretch/>
        </p:blipFill>
        <p:spPr>
          <a:xfrm>
            <a:off x="0" y="2998080"/>
            <a:ext cx="1658160" cy="214488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34;p25" descr=""/>
          <p:cNvPicPr/>
          <p:nvPr/>
        </p:nvPicPr>
        <p:blipFill>
          <a:blip r:embed="rId4"/>
          <a:srcRect l="70733" t="54774" r="2762" b="0"/>
          <a:stretch/>
        </p:blipFill>
        <p:spPr>
          <a:xfrm>
            <a:off x="7129080" y="3191400"/>
            <a:ext cx="2052720" cy="19706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35;p25" descr=""/>
          <p:cNvPicPr/>
          <p:nvPr/>
        </p:nvPicPr>
        <p:blipFill>
          <a:blip r:embed="rId5"/>
          <a:srcRect l="61150" t="0" r="0" b="54774"/>
          <a:stretch/>
        </p:blipFill>
        <p:spPr>
          <a:xfrm>
            <a:off x="6172200" y="-2520"/>
            <a:ext cx="3009600" cy="19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41;p26" descr=""/>
          <p:cNvPicPr/>
          <p:nvPr/>
        </p:nvPicPr>
        <p:blipFill>
          <a:blip r:embed="rId1"/>
          <a:stretch/>
        </p:blipFill>
        <p:spPr>
          <a:xfrm>
            <a:off x="0" y="-2520"/>
            <a:ext cx="9181800" cy="5164560"/>
          </a:xfrm>
          <a:prstGeom prst="rect">
            <a:avLst/>
          </a:prstGeom>
          <a:ln w="0">
            <a:noFill/>
          </a:ln>
        </p:spPr>
      </p:pic>
      <p:sp>
        <p:nvSpPr>
          <p:cNvPr id="117" name="Google Shape;142;p26"/>
          <p:cNvSpPr/>
          <p:nvPr/>
        </p:nvSpPr>
        <p:spPr>
          <a:xfrm>
            <a:off x="1644480" y="228600"/>
            <a:ext cx="5866920" cy="12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bg" sz="3000" spc="-1" strike="noStrike">
                <a:solidFill>
                  <a:srgbClr val="ffffff"/>
                </a:solidFill>
                <a:latin typeface="Arial"/>
                <a:ea typeface="Arial"/>
              </a:rPr>
              <a:t>Проблем и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bg" sz="3000" spc="-1" strike="noStrike">
                <a:solidFill>
                  <a:srgbClr val="ffffff"/>
                </a:solidFill>
                <a:latin typeface="Arial"/>
                <a:ea typeface="Arial"/>
              </a:rPr>
              <a:t>настоящи решения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43;p26" descr=""/>
          <p:cNvPicPr/>
          <p:nvPr/>
        </p:nvPicPr>
        <p:blipFill>
          <a:blip r:embed="rId2"/>
          <a:srcRect l="0" t="0" r="72747" b="0"/>
          <a:stretch/>
        </p:blipFill>
        <p:spPr>
          <a:xfrm>
            <a:off x="-6840" y="16560"/>
            <a:ext cx="2482920" cy="5126400"/>
          </a:xfrm>
          <a:prstGeom prst="rect">
            <a:avLst/>
          </a:prstGeom>
          <a:ln w="0">
            <a:noFill/>
          </a:ln>
        </p:spPr>
      </p:pic>
      <p:pic>
        <p:nvPicPr>
          <p:cNvPr id="119" name="Google Shape;144;p26" descr=""/>
          <p:cNvPicPr/>
          <p:nvPr/>
        </p:nvPicPr>
        <p:blipFill>
          <a:blip r:embed="rId3"/>
          <a:srcRect l="67212" t="0" r="0" b="0"/>
          <a:stretch/>
        </p:blipFill>
        <p:spPr>
          <a:xfrm>
            <a:off x="6172200" y="-2520"/>
            <a:ext cx="3009600" cy="5164560"/>
          </a:xfrm>
          <a:prstGeom prst="rect">
            <a:avLst/>
          </a:prstGeom>
          <a:ln w="0">
            <a:noFill/>
          </a:ln>
        </p:spPr>
      </p:pic>
      <p:sp>
        <p:nvSpPr>
          <p:cNvPr id="120" name="Google Shape;145;p26"/>
          <p:cNvSpPr/>
          <p:nvPr/>
        </p:nvSpPr>
        <p:spPr>
          <a:xfrm>
            <a:off x="1644480" y="1656360"/>
            <a:ext cx="41839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00000"/>
              </a:lnSpc>
              <a:buClr>
                <a:srgbClr val="ffffff"/>
              </a:buClr>
              <a:buFont typeface="Calibri"/>
              <a:buChar char="●"/>
            </a:pPr>
            <a:r>
              <a:rPr b="1" lang="bg" sz="1200" spc="-1" strike="noStrike">
                <a:solidFill>
                  <a:schemeClr val="lt1"/>
                </a:solidFill>
                <a:latin typeface="Roboto"/>
                <a:ea typeface="Roboto"/>
              </a:rPr>
              <a:t>Липса на лесен достъп до медицинска информация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ffffff"/>
              </a:buClr>
              <a:buFont typeface="Roboto"/>
              <a:buChar char="●"/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Недостатъчна предварителна диагностика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f8faff"/>
              </a:buClr>
              <a:buFont typeface="Roboto"/>
              <a:buChar char="●"/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Липса на персонализирана помощ онлайн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146;p26"/>
          <p:cNvSpPr/>
          <p:nvPr/>
        </p:nvSpPr>
        <p:spPr>
          <a:xfrm>
            <a:off x="2963880" y="2800800"/>
            <a:ext cx="4183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В момента съществуват сайтове, които са фокусирани само върху определен вид заболявания, например ракови заболявания.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51;p27" descr=""/>
          <p:cNvPicPr/>
          <p:nvPr/>
        </p:nvPicPr>
        <p:blipFill>
          <a:blip r:embed="rId1"/>
          <a:stretch/>
        </p:blipFill>
        <p:spPr>
          <a:xfrm>
            <a:off x="57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152;p27"/>
          <p:cNvSpPr/>
          <p:nvPr/>
        </p:nvSpPr>
        <p:spPr>
          <a:xfrm>
            <a:off x="7746480" y="3741840"/>
            <a:ext cx="1397160" cy="1544760"/>
          </a:xfrm>
          <a:custGeom>
            <a:avLst/>
            <a:gdLst>
              <a:gd name="textAreaLeft" fmla="*/ 0 w 1397160"/>
              <a:gd name="textAreaRight" fmla="*/ 1397520 w 1397160"/>
              <a:gd name="textAreaTop" fmla="*/ 0 h 1544760"/>
              <a:gd name="textAreaBottom" fmla="*/ 1545120 h 1544760"/>
            </a:gdLst>
            <a:ahLst/>
            <a:rect l="textAreaLeft" t="textAreaTop" r="textAreaRight" b="textAreaBottom"/>
            <a:pathLst>
              <a:path w="2795178" h="309001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153;p27"/>
          <p:cNvSpPr/>
          <p:nvPr/>
        </p:nvSpPr>
        <p:spPr>
          <a:xfrm>
            <a:off x="2278800" y="313200"/>
            <a:ext cx="4586400" cy="95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bg" sz="4500" spc="-1" strike="noStrike">
                <a:solidFill>
                  <a:srgbClr val="ffffff"/>
                </a:solidFill>
                <a:latin typeface="Arial"/>
                <a:ea typeface="Arial"/>
              </a:rPr>
              <a:t>Цел на проекта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Google Shape;154;p27"/>
          <p:cNvSpPr/>
          <p:nvPr/>
        </p:nvSpPr>
        <p:spPr>
          <a:xfrm>
            <a:off x="1922760" y="1758240"/>
            <a:ext cx="4542480" cy="144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304920">
              <a:lnSpc>
                <a:spcPct val="115000"/>
              </a:lnSpc>
              <a:spcBef>
                <a:spcPts val="300"/>
              </a:spcBef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Да улесни достъпа до първоначална медицинска информация.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Да улесни самодиагностицирането на травми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55;p27" descr=""/>
          <p:cNvPicPr/>
          <p:nvPr/>
        </p:nvPicPr>
        <p:blipFill>
          <a:blip r:embed="rId3"/>
          <a:srcRect l="0" t="33933" r="64122" b="0"/>
          <a:stretch/>
        </p:blipFill>
        <p:spPr>
          <a:xfrm>
            <a:off x="0" y="2143800"/>
            <a:ext cx="2895120" cy="299952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56;p27" descr=""/>
          <p:cNvPicPr/>
          <p:nvPr/>
        </p:nvPicPr>
        <p:blipFill>
          <a:blip r:embed="rId4"/>
          <a:srcRect l="53837" t="0" r="0" b="48392"/>
          <a:stretch/>
        </p:blipFill>
        <p:spPr>
          <a:xfrm>
            <a:off x="5423760" y="0"/>
            <a:ext cx="3725640" cy="23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61;p2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29" name="Google Shape;162;p28"/>
          <p:cNvSpPr/>
          <p:nvPr/>
        </p:nvSpPr>
        <p:spPr>
          <a:xfrm>
            <a:off x="259560" y="181800"/>
            <a:ext cx="1740240" cy="1548360"/>
          </a:xfrm>
          <a:custGeom>
            <a:avLst/>
            <a:gdLst>
              <a:gd name="textAreaLeft" fmla="*/ 0 w 1740240"/>
              <a:gd name="textAreaRight" fmla="*/ 1740600 w 1740240"/>
              <a:gd name="textAreaTop" fmla="*/ 0 h 1548360"/>
              <a:gd name="textAreaBottom" fmla="*/ 1548720 h 1548360"/>
            </a:gdLst>
            <a:ahLst/>
            <a:rect l="textAreaLeft" t="textAreaTop" r="textAreaRight" b="textAreaBottom"/>
            <a:pathLst>
              <a:path w="3480918" h="3097096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163;p28"/>
          <p:cNvSpPr/>
          <p:nvPr/>
        </p:nvSpPr>
        <p:spPr>
          <a:xfrm>
            <a:off x="2000160" y="597960"/>
            <a:ext cx="5143680" cy="95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bg" sz="4500" spc="-1" strike="noStrike">
                <a:solidFill>
                  <a:srgbClr val="ffffff"/>
                </a:solidFill>
                <a:latin typeface="Arial"/>
                <a:ea typeface="Arial"/>
              </a:rPr>
              <a:t>Вашето решение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64;p28" descr=""/>
          <p:cNvPicPr/>
          <p:nvPr/>
        </p:nvPicPr>
        <p:blipFill>
          <a:blip r:embed="rId3"/>
          <a:srcRect l="0" t="28159" r="55235" b="0"/>
          <a:stretch/>
        </p:blipFill>
        <p:spPr>
          <a:xfrm>
            <a:off x="-7560" y="1752480"/>
            <a:ext cx="3763800" cy="339804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65;p28" descr=""/>
          <p:cNvPicPr/>
          <p:nvPr/>
        </p:nvPicPr>
        <p:blipFill>
          <a:blip r:embed="rId4"/>
          <a:srcRect l="58694" t="0" r="0" b="41204"/>
          <a:stretch/>
        </p:blipFill>
        <p:spPr>
          <a:xfrm>
            <a:off x="5678280" y="0"/>
            <a:ext cx="3472920" cy="278100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66;p28" descr=""/>
          <p:cNvPicPr/>
          <p:nvPr/>
        </p:nvPicPr>
        <p:blipFill>
          <a:blip r:embed="rId5"/>
          <a:srcRect l="46654" t="38653" r="0" b="0"/>
          <a:stretch/>
        </p:blipFill>
        <p:spPr>
          <a:xfrm>
            <a:off x="4658040" y="2241360"/>
            <a:ext cx="4485600" cy="29016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67;p28"/>
          <p:cNvSpPr/>
          <p:nvPr/>
        </p:nvSpPr>
        <p:spPr>
          <a:xfrm>
            <a:off x="2479680" y="1554840"/>
            <a:ext cx="4183920" cy="23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Предоставяме на потребителите лесен и интуитивен начин да идентифицират симптомите си.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Предлагаме възможни диагнози въз основа на въведените симптоми.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Интегриран AI Chat за по-персонализирана помощ и поддръжка.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</a:pP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Улеснява достъпа до първоначална медицинска информация.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73;p29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174;p29"/>
          <p:cNvSpPr/>
          <p:nvPr/>
        </p:nvSpPr>
        <p:spPr>
          <a:xfrm>
            <a:off x="1270800" y="597960"/>
            <a:ext cx="6602400" cy="95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9000"/>
              </a:lnSpc>
              <a:tabLst>
                <a:tab algn="l" pos="0"/>
              </a:tabLst>
            </a:pPr>
            <a:r>
              <a:rPr b="1" lang="bg" sz="4500" spc="-1" strike="noStrike">
                <a:solidFill>
                  <a:srgbClr val="ffffff"/>
                </a:solidFill>
                <a:latin typeface="Arial"/>
                <a:ea typeface="Arial"/>
              </a:rPr>
              <a:t>Как работи проектът?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Google Shape;175;p29" descr=""/>
          <p:cNvPicPr/>
          <p:nvPr/>
        </p:nvPicPr>
        <p:blipFill>
          <a:blip r:embed="rId2"/>
          <a:srcRect l="0" t="35285" r="61133" b="0"/>
          <a:stretch/>
        </p:blipFill>
        <p:spPr>
          <a:xfrm>
            <a:off x="0" y="1968120"/>
            <a:ext cx="3390480" cy="317592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76;p29" descr=""/>
          <p:cNvPicPr/>
          <p:nvPr/>
        </p:nvPicPr>
        <p:blipFill>
          <a:blip r:embed="rId3"/>
          <a:srcRect l="52838" t="50040" r="0" b="0"/>
          <a:stretch/>
        </p:blipFill>
        <p:spPr>
          <a:xfrm>
            <a:off x="5029200" y="2693880"/>
            <a:ext cx="4114440" cy="245160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177;p29"/>
          <p:cNvSpPr/>
          <p:nvPr/>
        </p:nvSpPr>
        <p:spPr>
          <a:xfrm>
            <a:off x="1416600" y="1306800"/>
            <a:ext cx="7540560" cy="35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[Frontend: React + Tailwind CSS]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[Axios: Sends Data to Backend]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[Backend: Django + Django REST Framework]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[Database: SQLite]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[Backend: Processes Data &amp; Generates Diagnoses]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[AI Chat:</a:t>
            </a:r>
            <a:r>
              <a:rPr b="0" lang="bg" sz="1200" spc="-1" strike="noStrike">
                <a:solidFill>
                  <a:schemeClr val="lt1"/>
                </a:solidFill>
                <a:latin typeface="Arial"/>
                <a:ea typeface="Arial"/>
              </a:rPr>
              <a:t>models/mistralai/Mistral-7B-Instruct-v0.2</a:t>
            </a: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]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        ↓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bg" sz="1600" spc="-1" strike="noStrike">
                <a:solidFill>
                  <a:schemeClr val="lt1"/>
                </a:solidFill>
                <a:latin typeface="Calibri"/>
                <a:ea typeface="Calibri"/>
              </a:rPr>
              <a:t>[Frontend: Displays Diagnoses &amp; Recommendations]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82;p3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41" name="Google Shape;183;p30"/>
          <p:cNvSpPr/>
          <p:nvPr/>
        </p:nvSpPr>
        <p:spPr>
          <a:xfrm>
            <a:off x="3229920" y="1150560"/>
            <a:ext cx="268380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7500" spc="-1" strike="noStrike">
                <a:solidFill>
                  <a:srgbClr val="ffffff"/>
                </a:solidFill>
                <a:latin typeface="Arial"/>
                <a:ea typeface="Arial"/>
              </a:rPr>
              <a:t>Демо</a:t>
            </a:r>
            <a:endParaRPr b="0" lang="en-US" sz="7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184;p30"/>
          <p:cNvSpPr/>
          <p:nvPr/>
        </p:nvSpPr>
        <p:spPr>
          <a:xfrm>
            <a:off x="3272760" y="2255760"/>
            <a:ext cx="2743920" cy="2743920"/>
          </a:xfrm>
          <a:custGeom>
            <a:avLst/>
            <a:gdLst>
              <a:gd name="textAreaLeft" fmla="*/ 0 w 2743920"/>
              <a:gd name="textAreaRight" fmla="*/ 2744280 w 2743920"/>
              <a:gd name="textAreaTop" fmla="*/ 0 h 2743920"/>
              <a:gd name="textAreaBottom" fmla="*/ 2744280 h 2743920"/>
            </a:gdLst>
            <a:ahLst/>
            <a:rect l="textAreaLeft" t="textAreaTop" r="textAreaRight" b="textAreaBottom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Google Shape;185;p30" descr=""/>
          <p:cNvPicPr/>
          <p:nvPr/>
        </p:nvPicPr>
        <p:blipFill>
          <a:blip r:embed="rId3"/>
          <a:srcRect l="0" t="0" r="0" b="68511"/>
          <a:stretch/>
        </p:blipFill>
        <p:spPr>
          <a:xfrm>
            <a:off x="0" y="0"/>
            <a:ext cx="9143640" cy="16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90;p31"/>
          <p:cNvSpPr/>
          <p:nvPr/>
        </p:nvSpPr>
        <p:spPr>
          <a:xfrm>
            <a:off x="0" y="0"/>
            <a:ext cx="9143640" cy="5143320"/>
          </a:xfrm>
          <a:custGeom>
            <a:avLst/>
            <a:gdLst>
              <a:gd name="textAreaLeft" fmla="*/ 0 w 9143640"/>
              <a:gd name="textAreaRight" fmla="*/ 9144000 w 9143640"/>
              <a:gd name="textAreaTop" fmla="*/ 0 h 5143320"/>
              <a:gd name="textAreaBottom" fmla="*/ 5143680 h 5143320"/>
            </a:gdLst>
            <a:ahLst/>
            <a:rect l="textAreaLeft" t="textAreaTop" r="textAreaRight" b="textAreaBottom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191;p31"/>
          <p:cNvSpPr/>
          <p:nvPr/>
        </p:nvSpPr>
        <p:spPr>
          <a:xfrm>
            <a:off x="514440" y="419040"/>
            <a:ext cx="818136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5000" spc="-1" strike="noStrike">
                <a:solidFill>
                  <a:srgbClr val="ffffff"/>
                </a:solidFill>
                <a:latin typeface="Arial"/>
                <a:ea typeface="Arial"/>
              </a:rPr>
              <a:t>Използвани технологии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192;p31"/>
          <p:cNvSpPr/>
          <p:nvPr/>
        </p:nvSpPr>
        <p:spPr>
          <a:xfrm>
            <a:off x="1161000" y="1445760"/>
            <a:ext cx="6821280" cy="33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Frontend: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React: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JavaScript библиотека за изграждане на потребителски интерфейси.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Tailwind CSS: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Utility-first CSS framework за бързо разработване на UI.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Backend: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Django: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Високо ниво на Python уеб framework за изграждане на сигурни и лесни за поддържане уебсайтове.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База данни: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SQLite: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Лека и ефективна база данни за съхранение на информация.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AI Chat: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Roboto"/>
              <a:buChar char="●"/>
              <a:tabLst>
                <a:tab algn="l" pos="0"/>
              </a:tabLst>
            </a:pPr>
            <a:r>
              <a:rPr b="0" lang="bg" sz="1200" spc="-1" strike="noStrike">
                <a:solidFill>
                  <a:schemeClr val="lt1"/>
                </a:solidFill>
                <a:latin typeface="Arial"/>
                <a:ea typeface="Arial"/>
              </a:rPr>
              <a:t>models/mistralai/Mistral-7B-Instruct-v0.2 : лек и ефективен чат модел с ИИ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Други инструменти: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Django REST Framework: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За изграждане на API, които свързват фронтенд и бекенд.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8faff"/>
              </a:buClr>
              <a:buFont typeface="Roboto"/>
              <a:buChar char="●"/>
              <a:tabLst>
                <a:tab algn="l" pos="0"/>
              </a:tabLst>
            </a:pPr>
            <a:r>
              <a:rPr b="1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Axios:</a:t>
            </a:r>
            <a:r>
              <a:rPr b="0" lang="bg" sz="1200" spc="-1" strike="noStrike">
                <a:solidFill>
                  <a:srgbClr val="f8faff"/>
                </a:solidFill>
                <a:latin typeface="Roboto"/>
                <a:ea typeface="Roboto"/>
              </a:rPr>
              <a:t> За извършване на HTTP заявки от React фронтенд към Django бекенд.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97;p3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cxnSp>
        <p:nvCxnSpPr>
          <p:cNvPr id="148" name="Google Shape;198;p32"/>
          <p:cNvCxnSpPr/>
          <p:nvPr/>
        </p:nvCxnSpPr>
        <p:spPr>
          <a:xfrm>
            <a:off x="514080" y="3055680"/>
            <a:ext cx="8115840" cy="360"/>
          </a:xfrm>
          <a:prstGeom prst="straightConnector1">
            <a:avLst/>
          </a:prstGeom>
          <a:ln w="38100">
            <a:solidFill>
              <a:srgbClr val="ffffff"/>
            </a:solidFill>
            <a:round/>
            <a:tailEnd len="med" type="stealth" w="med"/>
          </a:ln>
        </p:spPr>
      </p:cxnSp>
      <p:sp>
        <p:nvSpPr>
          <p:cNvPr id="149" name="Google Shape;199;p32"/>
          <p:cNvSpPr/>
          <p:nvPr/>
        </p:nvSpPr>
        <p:spPr>
          <a:xfrm>
            <a:off x="2806200" y="2401920"/>
            <a:ext cx="1307880" cy="1307880"/>
          </a:xfrm>
          <a:custGeom>
            <a:avLst/>
            <a:gdLst>
              <a:gd name="textAreaLeft" fmla="*/ 0 w 1307880"/>
              <a:gd name="textAreaRight" fmla="*/ 1308240 w 1307880"/>
              <a:gd name="textAreaTop" fmla="*/ 0 h 1307880"/>
              <a:gd name="textAreaBottom" fmla="*/ 1308240 h 1307880"/>
            </a:gdLst>
            <a:ahLst/>
            <a:rect l="textAreaLeft" t="textAreaTop" r="textAreaRight" b="textAreaBottom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00;p32"/>
          <p:cNvSpPr/>
          <p:nvPr/>
        </p:nvSpPr>
        <p:spPr>
          <a:xfrm>
            <a:off x="441360" y="2329920"/>
            <a:ext cx="1307880" cy="1307880"/>
          </a:xfrm>
          <a:custGeom>
            <a:avLst/>
            <a:gdLst>
              <a:gd name="textAreaLeft" fmla="*/ 0 w 1307880"/>
              <a:gd name="textAreaRight" fmla="*/ 1308240 w 1307880"/>
              <a:gd name="textAreaTop" fmla="*/ 0 h 1307880"/>
              <a:gd name="textAreaBottom" fmla="*/ 1308240 h 1307880"/>
            </a:gdLst>
            <a:ahLst/>
            <a:rect l="textAreaLeft" t="textAreaTop" r="textAreaRight" b="textAreaBottom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01;p32"/>
          <p:cNvSpPr/>
          <p:nvPr/>
        </p:nvSpPr>
        <p:spPr>
          <a:xfrm>
            <a:off x="5171040" y="2443320"/>
            <a:ext cx="1225080" cy="1225080"/>
          </a:xfrm>
          <a:custGeom>
            <a:avLst/>
            <a:gdLst>
              <a:gd name="textAreaLeft" fmla="*/ 0 w 1225080"/>
              <a:gd name="textAreaRight" fmla="*/ 1225440 w 1225080"/>
              <a:gd name="textAreaTop" fmla="*/ 0 h 1225080"/>
              <a:gd name="textAreaBottom" fmla="*/ 1225440 h 1225080"/>
            </a:gdLst>
            <a:ahLst/>
            <a:rect l="textAreaLeft" t="textAreaTop" r="textAreaRight" b="textAreaBottom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202;p32"/>
          <p:cNvSpPr/>
          <p:nvPr/>
        </p:nvSpPr>
        <p:spPr>
          <a:xfrm>
            <a:off x="7086240" y="2085840"/>
            <a:ext cx="1725840" cy="1725840"/>
          </a:xfrm>
          <a:custGeom>
            <a:avLst/>
            <a:gdLst>
              <a:gd name="textAreaLeft" fmla="*/ 0 w 1725840"/>
              <a:gd name="textAreaRight" fmla="*/ 1726200 w 1725840"/>
              <a:gd name="textAreaTop" fmla="*/ 0 h 1725840"/>
              <a:gd name="textAreaBottom" fmla="*/ 1726200 h 1725840"/>
            </a:gdLst>
            <a:ahLst/>
            <a:rect l="textAreaLeft" t="textAreaTop" r="textAreaRight" b="textAreaBottom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203;p32"/>
          <p:cNvSpPr/>
          <p:nvPr/>
        </p:nvSpPr>
        <p:spPr>
          <a:xfrm>
            <a:off x="1695960" y="419040"/>
            <a:ext cx="581760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5000" spc="-1" strike="noStrike">
                <a:solidFill>
                  <a:srgbClr val="ffffff"/>
                </a:solidFill>
                <a:latin typeface="Arial"/>
                <a:ea typeface="Arial"/>
              </a:rPr>
              <a:t>Процес на работа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4;p32"/>
          <p:cNvSpPr/>
          <p:nvPr/>
        </p:nvSpPr>
        <p:spPr>
          <a:xfrm>
            <a:off x="302040" y="3609720"/>
            <a:ext cx="1586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bg" sz="1300" spc="-1" strike="noStrike">
                <a:solidFill>
                  <a:srgbClr val="ffffff"/>
                </a:solidFill>
                <a:latin typeface="Arial"/>
                <a:ea typeface="Arial"/>
              </a:rPr>
              <a:t>Идентифициране на проблема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5;p32"/>
          <p:cNvSpPr/>
          <p:nvPr/>
        </p:nvSpPr>
        <p:spPr>
          <a:xfrm>
            <a:off x="2666880" y="2019240"/>
            <a:ext cx="1586160" cy="55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bg" sz="1300" spc="-1" strike="noStrike">
                <a:solidFill>
                  <a:srgbClr val="ffffff"/>
                </a:solidFill>
                <a:latin typeface="Arial"/>
                <a:ea typeface="Arial"/>
              </a:rPr>
              <a:t>Планиране и разпределение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6;p32"/>
          <p:cNvSpPr/>
          <p:nvPr/>
        </p:nvSpPr>
        <p:spPr>
          <a:xfrm>
            <a:off x="4990680" y="3681720"/>
            <a:ext cx="158616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bg" sz="1300" spc="-1" strike="noStrike">
                <a:solidFill>
                  <a:srgbClr val="ffffff"/>
                </a:solidFill>
                <a:latin typeface="Arial"/>
                <a:ea typeface="Arial"/>
              </a:rPr>
              <a:t>Разработка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207;p32"/>
          <p:cNvSpPr/>
          <p:nvPr/>
        </p:nvSpPr>
        <p:spPr>
          <a:xfrm>
            <a:off x="7160040" y="1815120"/>
            <a:ext cx="1652040" cy="2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0" lang="bg" sz="1300" spc="-1" strike="noStrike">
                <a:solidFill>
                  <a:srgbClr val="ffffff"/>
                </a:solidFill>
                <a:latin typeface="Arial"/>
                <a:ea typeface="Arial"/>
              </a:rPr>
              <a:t>Предизвикателства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208;p32" descr=""/>
          <p:cNvPicPr/>
          <p:nvPr/>
        </p:nvPicPr>
        <p:blipFill>
          <a:blip r:embed="rId6"/>
          <a:srcRect l="0" t="0" r="54265" b="32454"/>
          <a:stretch/>
        </p:blipFill>
        <p:spPr>
          <a:xfrm>
            <a:off x="0" y="0"/>
            <a:ext cx="4007520" cy="33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22;p3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223;p34"/>
          <p:cNvSpPr/>
          <p:nvPr/>
        </p:nvSpPr>
        <p:spPr>
          <a:xfrm>
            <a:off x="1669320" y="1560600"/>
            <a:ext cx="5805360" cy="23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5500" spc="-1" strike="noStrike">
                <a:solidFill>
                  <a:srgbClr val="ffffff"/>
                </a:solidFill>
                <a:latin typeface="Arial"/>
                <a:ea typeface="Arial"/>
              </a:rPr>
              <a:t>Благодарим ви 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40000"/>
              </a:lnSpc>
              <a:tabLst>
                <a:tab algn="l" pos="0"/>
              </a:tabLst>
            </a:pPr>
            <a:r>
              <a:rPr b="1" lang="bg" sz="5500" spc="-1" strike="noStrike">
                <a:solidFill>
                  <a:srgbClr val="ffffff"/>
                </a:solidFill>
                <a:latin typeface="Arial"/>
                <a:ea typeface="Arial"/>
              </a:rPr>
              <a:t>за вниманието!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24;p34" descr=""/>
          <p:cNvPicPr/>
          <p:nvPr/>
        </p:nvPicPr>
        <p:blipFill>
          <a:blip r:embed="rId2"/>
          <a:srcRect l="491" t="0" r="69868" b="40659"/>
          <a:stretch/>
        </p:blipFill>
        <p:spPr>
          <a:xfrm rot="5400000">
            <a:off x="6308640" y="-168480"/>
            <a:ext cx="2666520" cy="300384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25;p34" descr=""/>
          <p:cNvPicPr/>
          <p:nvPr/>
        </p:nvPicPr>
        <p:blipFill>
          <a:blip r:embed="rId3"/>
          <a:srcRect l="491" t="0" r="69868" b="40659"/>
          <a:stretch/>
        </p:blipFill>
        <p:spPr>
          <a:xfrm flipH="1" rot="16200000">
            <a:off x="219960" y="-216000"/>
            <a:ext cx="2563920" cy="300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2025-04-21T22:46:54Z</dcterms:modified>
  <cp:revision>1</cp:revision>
  <dc:subject/>
  <dc:title/>
</cp:coreProperties>
</file>